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62" r:id="rId4"/>
    <p:sldId id="277" r:id="rId5"/>
    <p:sldId id="278" r:id="rId6"/>
    <p:sldId id="274" r:id="rId7"/>
    <p:sldId id="265" r:id="rId8"/>
    <p:sldId id="260" r:id="rId9"/>
    <p:sldId id="279" r:id="rId10"/>
    <p:sldId id="281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51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9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9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7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7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0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0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FBAB251-ACCC-4A0F-B3B1-F5165A8CA51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4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FBAB251-ACCC-4A0F-B3B1-F5165A8CA51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6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E1DD4-8E84-42FB-9B1D-8F066CAD0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20" y="201337"/>
            <a:ext cx="4401414" cy="183718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Century Schoolbook" panose="02040604050505020304" pitchFamily="18" charset="0"/>
              </a:rPr>
              <a:t>Cordilleran metamorphic core complexes: an overview </a:t>
            </a:r>
            <a:endParaRPr lang="en-US" sz="2000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9F5EB-775E-4BB1-825D-0D77B1469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411" y="2127486"/>
            <a:ext cx="3992432" cy="984866"/>
          </a:xfrm>
        </p:spPr>
        <p:txBody>
          <a:bodyPr>
            <a:normAutofit/>
          </a:bodyPr>
          <a:lstStyle/>
          <a:p>
            <a:r>
              <a:rPr lang="en-US" sz="2800" dirty="0"/>
              <a:t>Coney 1980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A815947-5125-4A94-A73A-83B22A528D87}"/>
              </a:ext>
            </a:extLst>
          </p:cNvPr>
          <p:cNvSpPr txBox="1">
            <a:spLocks/>
          </p:cNvSpPr>
          <p:nvPr/>
        </p:nvSpPr>
        <p:spPr>
          <a:xfrm>
            <a:off x="214687" y="6431207"/>
            <a:ext cx="4680261" cy="79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Geol</a:t>
            </a:r>
            <a:r>
              <a:rPr lang="en-US" sz="2000" dirty="0"/>
              <a:t> 730 Presentation By: Neal Mankins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9AA329-A9C9-4D8D-9665-0184A3D6CD18}"/>
              </a:ext>
            </a:extLst>
          </p:cNvPr>
          <p:cNvSpPr txBox="1">
            <a:spLocks/>
          </p:cNvSpPr>
          <p:nvPr/>
        </p:nvSpPr>
        <p:spPr bwMode="blackWhite">
          <a:xfrm>
            <a:off x="118184" y="2962154"/>
            <a:ext cx="4776764" cy="2313962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000" b="1" dirty="0">
                <a:latin typeface="Century Schoolbook" panose="02040604050505020304" pitchFamily="18" charset="0"/>
              </a:rPr>
              <a:t>Cordilleran metamorphic core complexes: Cenozoic extensional relics of Mesozoic compression </a:t>
            </a:r>
            <a:endParaRPr lang="en-US" sz="2000" dirty="0">
              <a:latin typeface="Century Schoolbook" panose="02040604050505020304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559DD2B-04E8-4D77-9ADA-3DB6C90BC147}"/>
              </a:ext>
            </a:extLst>
          </p:cNvPr>
          <p:cNvSpPr txBox="1">
            <a:spLocks/>
          </p:cNvSpPr>
          <p:nvPr/>
        </p:nvSpPr>
        <p:spPr>
          <a:xfrm>
            <a:off x="510350" y="5616428"/>
            <a:ext cx="3992432" cy="9848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Coney 1984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9519A8-4922-47A6-B06F-C2E4FE7F8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691" y="0"/>
            <a:ext cx="5374934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6382457-1BF4-44C9-9A35-D6D53B5F7306}"/>
              </a:ext>
            </a:extLst>
          </p:cNvPr>
          <p:cNvSpPr txBox="1">
            <a:spLocks/>
          </p:cNvSpPr>
          <p:nvPr/>
        </p:nvSpPr>
        <p:spPr>
          <a:xfrm>
            <a:off x="5592630" y="6601294"/>
            <a:ext cx="1119919" cy="2567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(Coney, 1980)</a:t>
            </a:r>
          </a:p>
        </p:txBody>
      </p:sp>
    </p:spTree>
    <p:extLst>
      <p:ext uri="{BB962C8B-B14F-4D97-AF65-F5344CB8AC3E}">
        <p14:creationId xmlns:p14="http://schemas.microsoft.com/office/powerpoint/2010/main" val="4261753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2798-A503-47EE-8DBF-4B0BDE10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03" y="134224"/>
            <a:ext cx="3947691" cy="79370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Interpretation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31DAD-5A74-43DB-B609-228CF7BB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302" y="1139047"/>
            <a:ext cx="5267561" cy="5897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dirty="0"/>
              <a:t>Tectonic Implications </a:t>
            </a:r>
          </a:p>
          <a:p>
            <a:r>
              <a:rPr lang="en-US" sz="1900" dirty="0"/>
              <a:t>Overthickened crustal welt ~50-60km thick formed in the metamorphic hinterland, behind Mid Jurassic-Early Tertiary thrust faulting </a:t>
            </a:r>
          </a:p>
          <a:p>
            <a:r>
              <a:rPr lang="en-US" sz="1900" dirty="0"/>
              <a:t>Welt experienced deep-seated crustal extension in core complexes from Eocene-Miocene due to gravitational instability </a:t>
            </a:r>
          </a:p>
          <a:p>
            <a:r>
              <a:rPr lang="en-US" sz="1900" dirty="0"/>
              <a:t>Welt formed variably throughout space &amp; time (not uniform) 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4D95D5A-E0FB-4B39-A6E3-50136B4ED94F}"/>
              </a:ext>
            </a:extLst>
          </p:cNvPr>
          <p:cNvSpPr txBox="1">
            <a:spLocks/>
          </p:cNvSpPr>
          <p:nvPr/>
        </p:nvSpPr>
        <p:spPr>
          <a:xfrm>
            <a:off x="4685072" y="386694"/>
            <a:ext cx="1852751" cy="541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(Coney, 1984)</a:t>
            </a:r>
            <a:r>
              <a:rPr lang="en-US" sz="1400" b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F8C69E-4F01-435A-92E3-49B7E1AF3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137" y="1811"/>
            <a:ext cx="4194496" cy="685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18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AE094-C564-4BE4-94E3-8473CA838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38" y="158293"/>
            <a:ext cx="5105547" cy="1099171"/>
          </a:xfrm>
        </p:spPr>
        <p:txBody>
          <a:bodyPr>
            <a:normAutofit/>
          </a:bodyPr>
          <a:lstStyle/>
          <a:p>
            <a:r>
              <a:rPr lang="en-US" dirty="0"/>
              <a:t>Findings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F02A0F-75B0-42F1-A71F-64E03E1C3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37" y="1523542"/>
            <a:ext cx="6363721" cy="5897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i="1" dirty="0"/>
              <a:t>2. When did they form?</a:t>
            </a:r>
          </a:p>
          <a:p>
            <a:r>
              <a:rPr lang="en-US" sz="1900" b="1" dirty="0"/>
              <a:t>55-15m.y.</a:t>
            </a:r>
            <a:r>
              <a:rPr lang="en-US" sz="1900" dirty="0"/>
              <a:t> just prior to &amp; during the ignimbrite flareup (post </a:t>
            </a:r>
            <a:r>
              <a:rPr lang="en-US" sz="1900" dirty="0" err="1"/>
              <a:t>Laramide</a:t>
            </a:r>
            <a:r>
              <a:rPr lang="en-US" sz="1900" dirty="0"/>
              <a:t> but pre-basin &amp; range) </a:t>
            </a:r>
            <a:r>
              <a:rPr lang="en-US" sz="1900" b="1" dirty="0"/>
              <a:t>(Coney, 1980)</a:t>
            </a:r>
          </a:p>
          <a:p>
            <a:r>
              <a:rPr lang="en-US" sz="1900" b="1" dirty="0"/>
              <a:t>~170-60m.y. </a:t>
            </a:r>
            <a:r>
              <a:rPr lang="en-US" sz="1900" dirty="0"/>
              <a:t>crustal welt formation then crustal extension </a:t>
            </a:r>
            <a:r>
              <a:rPr lang="en-US" sz="1900" b="1" dirty="0"/>
              <a:t>~55-15m.y. (Coney, 1984)</a:t>
            </a:r>
          </a:p>
          <a:p>
            <a:pPr marL="0" indent="0">
              <a:buNone/>
            </a:pPr>
            <a:endParaRPr lang="en-US" sz="1900" b="1" dirty="0"/>
          </a:p>
          <a:p>
            <a:pPr marL="0" indent="0">
              <a:buNone/>
            </a:pPr>
            <a:r>
              <a:rPr lang="en-US" sz="1900" b="1" i="1" dirty="0"/>
              <a:t>3. Why did they form?</a:t>
            </a:r>
            <a:endParaRPr lang="en-US" b="1" i="1" dirty="0"/>
          </a:p>
          <a:p>
            <a:r>
              <a:rPr lang="en-US" dirty="0"/>
              <a:t>Process began during North America-Farallon plate convergence within a magmatic arc (because of flat slab subduction?) </a:t>
            </a:r>
            <a:r>
              <a:rPr lang="en-US" b="1" dirty="0"/>
              <a:t>(Coney, 1980)</a:t>
            </a:r>
          </a:p>
          <a:p>
            <a:endParaRPr lang="en-US" dirty="0"/>
          </a:p>
          <a:p>
            <a:r>
              <a:rPr lang="en-US" dirty="0"/>
              <a:t>Mesozoic crustal telescoping resulting in an </a:t>
            </a:r>
            <a:r>
              <a:rPr lang="en-US" b="1" dirty="0"/>
              <a:t>overthickened </a:t>
            </a:r>
            <a:r>
              <a:rPr lang="en-US" b="1" dirty="0" err="1"/>
              <a:t>plateaulike</a:t>
            </a:r>
            <a:r>
              <a:rPr lang="en-US" b="1" dirty="0"/>
              <a:t> crustal welt</a:t>
            </a:r>
            <a:r>
              <a:rPr lang="en-US" dirty="0"/>
              <a:t> along the cordilleran hinterland that became gravitationally unstable in the Cenozoic and spread laterally resulting in extension </a:t>
            </a:r>
            <a:r>
              <a:rPr lang="en-US" b="1" dirty="0"/>
              <a:t>(Coney, 1984)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384EEF-359C-492E-9460-8262A350F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066" y="0"/>
            <a:ext cx="537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7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76B99-3E93-4CAE-96F1-044FAB549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48" y="316840"/>
            <a:ext cx="2538341" cy="793700"/>
          </a:xfrm>
        </p:spPr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0930E-A14D-4BCB-9E01-0770124C8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48" y="1249976"/>
            <a:ext cx="6271443" cy="28785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To examine the tectonic significance of this metamorphic core complexes in the evolution of mountain systems           </a:t>
            </a:r>
            <a:r>
              <a:rPr lang="en-US" b="1" dirty="0"/>
              <a:t>(Coney, 1980)  </a:t>
            </a:r>
          </a:p>
          <a:p>
            <a:pPr>
              <a:lnSpc>
                <a:spcPct val="150000"/>
              </a:lnSpc>
            </a:pPr>
            <a:r>
              <a:rPr lang="en-US" dirty="0"/>
              <a:t>To establish the relationship and timing of metamorphic core complexes within the cordilleran</a:t>
            </a:r>
            <a:r>
              <a:rPr lang="en-US" b="1" dirty="0"/>
              <a:t> (Coney, 1984)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912DA4-DEE1-4BFB-B27D-0ECF7AEA989E}"/>
              </a:ext>
            </a:extLst>
          </p:cNvPr>
          <p:cNvSpPr txBox="1">
            <a:spLocks/>
          </p:cNvSpPr>
          <p:nvPr/>
        </p:nvSpPr>
        <p:spPr bwMode="black">
          <a:xfrm>
            <a:off x="364248" y="4308907"/>
            <a:ext cx="2538341" cy="7937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Method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3D2633-54B0-47DC-B55C-D9948AF2CBE1}"/>
              </a:ext>
            </a:extLst>
          </p:cNvPr>
          <p:cNvSpPr txBox="1">
            <a:spLocks/>
          </p:cNvSpPr>
          <p:nvPr/>
        </p:nvSpPr>
        <p:spPr>
          <a:xfrm>
            <a:off x="364248" y="5215876"/>
            <a:ext cx="6372112" cy="110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Literature Review </a:t>
            </a:r>
            <a:r>
              <a:rPr lang="en-US" b="1" dirty="0"/>
              <a:t>(Coney, 1980)  </a:t>
            </a:r>
          </a:p>
          <a:p>
            <a:r>
              <a:rPr lang="en-US" dirty="0"/>
              <a:t>Restoring extension values and crustal attenuation on restored base maps “</a:t>
            </a:r>
            <a:r>
              <a:rPr lang="en-US" dirty="0" err="1"/>
              <a:t>paleocrustal</a:t>
            </a:r>
            <a:r>
              <a:rPr lang="en-US" dirty="0"/>
              <a:t> isopach maps” </a:t>
            </a:r>
            <a:r>
              <a:rPr lang="en-US" b="1" dirty="0"/>
              <a:t>(Coney, 1984)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8193AD-1A4A-46F5-BCCD-2F52AAE3CF41}"/>
              </a:ext>
            </a:extLst>
          </p:cNvPr>
          <p:cNvSpPr txBox="1">
            <a:spLocks/>
          </p:cNvSpPr>
          <p:nvPr/>
        </p:nvSpPr>
        <p:spPr bwMode="black">
          <a:xfrm>
            <a:off x="7100611" y="316840"/>
            <a:ext cx="2538341" cy="7937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6604B3-61E3-42DF-8861-FEA48C221B3C}"/>
              </a:ext>
            </a:extLst>
          </p:cNvPr>
          <p:cNvSpPr txBox="1">
            <a:spLocks/>
          </p:cNvSpPr>
          <p:nvPr/>
        </p:nvSpPr>
        <p:spPr>
          <a:xfrm>
            <a:off x="6966387" y="1360009"/>
            <a:ext cx="4400696" cy="5897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b="1" i="1" dirty="0"/>
              <a:t>What defines a metamorphic core complex?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US" b="1" i="1" dirty="0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b="1" i="1" dirty="0"/>
              <a:t>When were cordilleran metamorphic core complexes formed?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US" b="1" i="1" dirty="0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b="1" i="1" dirty="0"/>
              <a:t>What tectonic processes cause them to form?</a:t>
            </a:r>
          </a:p>
        </p:txBody>
      </p:sp>
    </p:spTree>
    <p:extLst>
      <p:ext uri="{BB962C8B-B14F-4D97-AF65-F5344CB8AC3E}">
        <p14:creationId xmlns:p14="http://schemas.microsoft.com/office/powerpoint/2010/main" val="232516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42FC-8FEE-4296-A206-5ACF97BC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71974"/>
            <a:ext cx="3917658" cy="818867"/>
          </a:xfrm>
        </p:spPr>
        <p:txBody>
          <a:bodyPr/>
          <a:lstStyle/>
          <a:p>
            <a:r>
              <a:rPr lang="en-US" dirty="0"/>
              <a:t>Background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F8D01-BC3E-4A60-A349-E7E40DB01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23" y="1261721"/>
            <a:ext cx="5427677" cy="5189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Characteristics	</a:t>
            </a:r>
          </a:p>
          <a:p>
            <a:r>
              <a:rPr lang="en-US" sz="2000" dirty="0"/>
              <a:t>“Heterogeneous metamorphic-pluton basement terrane overprinted by low-dipping lineated and foliated mylonitic and gneissic fabrics”</a:t>
            </a:r>
          </a:p>
          <a:p>
            <a:endParaRPr lang="en-US" sz="2000" dirty="0"/>
          </a:p>
          <a:p>
            <a:r>
              <a:rPr lang="en-US" sz="2000" dirty="0"/>
              <a:t>North American cordilleran has 25 distinct metamorphic </a:t>
            </a:r>
            <a:r>
              <a:rPr lang="en-US" sz="2000" dirty="0" err="1"/>
              <a:t>terrannes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Complexes formed post Sevier &amp; </a:t>
            </a:r>
            <a:r>
              <a:rPr lang="en-US" sz="2000" dirty="0" err="1"/>
              <a:t>Laramide</a:t>
            </a:r>
            <a:r>
              <a:rPr lang="en-US" sz="2000" dirty="0"/>
              <a:t> orogeny but pre-date basin &amp; range extension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 All 25 core complexes are inboard of the 0.706SR/SR contour line</a:t>
            </a:r>
            <a:endParaRPr lang="en-US" sz="24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B8B842B-8948-48C6-B312-9838BF7E4FED}"/>
              </a:ext>
            </a:extLst>
          </p:cNvPr>
          <p:cNvSpPr txBox="1">
            <a:spLocks/>
          </p:cNvSpPr>
          <p:nvPr/>
        </p:nvSpPr>
        <p:spPr>
          <a:xfrm>
            <a:off x="8086643" y="5718390"/>
            <a:ext cx="2173093" cy="523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Nestanet.org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2AE347-E70A-42EF-886A-505F0002C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374934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3B11D81-7F9A-4F38-965B-DD4A4EE56203}"/>
              </a:ext>
            </a:extLst>
          </p:cNvPr>
          <p:cNvSpPr txBox="1">
            <a:spLocks/>
          </p:cNvSpPr>
          <p:nvPr/>
        </p:nvSpPr>
        <p:spPr>
          <a:xfrm>
            <a:off x="5592630" y="6601294"/>
            <a:ext cx="1119919" cy="2567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(Coney, 1980)</a:t>
            </a:r>
          </a:p>
        </p:txBody>
      </p:sp>
    </p:spTree>
    <p:extLst>
      <p:ext uri="{BB962C8B-B14F-4D97-AF65-F5344CB8AC3E}">
        <p14:creationId xmlns:p14="http://schemas.microsoft.com/office/powerpoint/2010/main" val="394231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FA78F7-E118-45BD-8D95-96E1F544176A}"/>
              </a:ext>
            </a:extLst>
          </p:cNvPr>
          <p:cNvSpPr txBox="1">
            <a:spLocks/>
          </p:cNvSpPr>
          <p:nvPr/>
        </p:nvSpPr>
        <p:spPr bwMode="black">
          <a:xfrm>
            <a:off x="251670" y="171974"/>
            <a:ext cx="3917658" cy="81886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00B05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Cover Terrane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5318CF-8519-489A-BE12-71B740450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8" y="1328833"/>
            <a:ext cx="4521667" cy="5189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Unmetamorphosed Cover Terrane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dirty="0"/>
              <a:t>Unmetamorphosed rocks separated from basement by decollement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Cover is typically heavily eroded often leaving just patches known as “</a:t>
            </a:r>
            <a:r>
              <a:rPr lang="en-US" sz="2000" dirty="0" err="1"/>
              <a:t>Klippen</a:t>
            </a:r>
            <a:r>
              <a:rPr lang="en-US" sz="2000" dirty="0"/>
              <a:t>”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Faulting can be extensive here but never penetrates to the basement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Extension in this package can be dramatic (&gt;2km in some terranes)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BFD805-F3FA-4E94-9E26-7C75D7752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173668" y="727512"/>
            <a:ext cx="4554810" cy="750647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FCDB8F-9147-404D-AB1F-4522A51305DC}"/>
              </a:ext>
            </a:extLst>
          </p:cNvPr>
          <p:cNvCxnSpPr>
            <a:cxnSpLocks/>
          </p:cNvCxnSpPr>
          <p:nvPr/>
        </p:nvCxnSpPr>
        <p:spPr>
          <a:xfrm>
            <a:off x="4555222" y="1568741"/>
            <a:ext cx="4605556" cy="16861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8F89704F-08CC-469C-BEDE-7B030FB0DF84}"/>
              </a:ext>
            </a:extLst>
          </p:cNvPr>
          <p:cNvSpPr txBox="1">
            <a:spLocks/>
          </p:cNvSpPr>
          <p:nvPr/>
        </p:nvSpPr>
        <p:spPr>
          <a:xfrm>
            <a:off x="7331154" y="6389894"/>
            <a:ext cx="1119919" cy="2567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(Coney, 1980)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33C1006-2CCC-4BF7-B94D-EE0BE789E77C}"/>
              </a:ext>
            </a:extLst>
          </p:cNvPr>
          <p:cNvSpPr txBox="1">
            <a:spLocks/>
          </p:cNvSpPr>
          <p:nvPr/>
        </p:nvSpPr>
        <p:spPr>
          <a:xfrm>
            <a:off x="5648193" y="468830"/>
            <a:ext cx="4748962" cy="988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>
                <a:solidFill>
                  <a:schemeClr val="tx1"/>
                </a:solidFill>
              </a:rPr>
              <a:t>1. What defines a metamorphic core complex?</a:t>
            </a:r>
            <a:r>
              <a:rPr lang="en-US" sz="1600" b="1" i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629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46470-68EB-4B0F-824B-6D9E7356C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565" y="1572248"/>
            <a:ext cx="12148695" cy="5390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Basement Terrane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Low-dipping foliation (rarely &gt;30°) in mylonitic gneiss that follows the strike of overall domal/archlike shape </a:t>
            </a:r>
          </a:p>
          <a:p>
            <a:r>
              <a:rPr lang="en-US" dirty="0"/>
              <a:t>Terranes have several protoliths </a:t>
            </a:r>
          </a:p>
          <a:p>
            <a:r>
              <a:rPr lang="en-US" dirty="0"/>
              <a:t>Mineral lineation in &gt;15 complexes (400km in S Arizona &amp; N Mexico) bear N60°E where complexes to the N are more variable but are ~W-NW lineated </a:t>
            </a:r>
          </a:p>
          <a:p>
            <a:r>
              <a:rPr lang="en-US" dirty="0"/>
              <a:t>At deep levels larger plutons are homogenous but closer to the decollement the more progressive the foliation and lineation becomes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EFD92B-1584-4AB7-ADFF-277B16044719}"/>
              </a:ext>
            </a:extLst>
          </p:cNvPr>
          <p:cNvSpPr txBox="1">
            <a:spLocks/>
          </p:cNvSpPr>
          <p:nvPr/>
        </p:nvSpPr>
        <p:spPr bwMode="black">
          <a:xfrm>
            <a:off x="251670" y="171974"/>
            <a:ext cx="3917658" cy="81886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0070C0"/>
            </a:solidFill>
            <a:miter lim="800000"/>
          </a:ln>
        </p:spPr>
        <p:txBody>
          <a:bodyPr vert="horz" lIns="182880" tIns="182880" rIns="182880" bIns="18288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Basement Terrane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073A7-BAC7-4A60-B384-A7DCD1AF9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827526" y="-1557529"/>
            <a:ext cx="4806945" cy="792200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17EACAD-CD4E-4325-ABC7-6B7D63202757}"/>
              </a:ext>
            </a:extLst>
          </p:cNvPr>
          <p:cNvCxnSpPr>
            <a:cxnSpLocks/>
          </p:cNvCxnSpPr>
          <p:nvPr/>
        </p:nvCxnSpPr>
        <p:spPr>
          <a:xfrm>
            <a:off x="2406244" y="1822978"/>
            <a:ext cx="5387128" cy="11383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CC30C576-7DB5-4057-8A27-CC749DCFA8A8}"/>
              </a:ext>
            </a:extLst>
          </p:cNvPr>
          <p:cNvSpPr txBox="1">
            <a:spLocks/>
          </p:cNvSpPr>
          <p:nvPr/>
        </p:nvSpPr>
        <p:spPr>
          <a:xfrm>
            <a:off x="6936871" y="4405209"/>
            <a:ext cx="1119919" cy="2567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(Coney, 1980)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0663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F80C4B1-1455-450F-BD32-D26A2A8F1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14" y="249905"/>
            <a:ext cx="3372609" cy="83564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Decollement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66E542-DD44-4216-BA41-7EB673423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9" y="1653339"/>
            <a:ext cx="12192000" cy="5390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Decollement Zone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Typically occurs along the Precambrian-phanerozoic unconformity </a:t>
            </a:r>
          </a:p>
          <a:p>
            <a:r>
              <a:rPr lang="en-US" dirty="0"/>
              <a:t>Decollement is often highly polished, has </a:t>
            </a:r>
            <a:r>
              <a:rPr lang="en-US" dirty="0" err="1"/>
              <a:t>slickenslides</a:t>
            </a:r>
            <a:r>
              <a:rPr lang="en-US" dirty="0"/>
              <a:t>, and rock adjacent can have aspects of “fused plate” “</a:t>
            </a:r>
            <a:r>
              <a:rPr lang="en-US" dirty="0" err="1"/>
              <a:t>tectonite</a:t>
            </a:r>
            <a:r>
              <a:rPr lang="en-US" dirty="0"/>
              <a:t>”</a:t>
            </a:r>
          </a:p>
          <a:p>
            <a:r>
              <a:rPr lang="en-US" dirty="0"/>
              <a:t>Adjacent rock can show extensive alteration with retrograde chlorite and hematite stained groundmass within breccias</a:t>
            </a:r>
          </a:p>
          <a:p>
            <a:r>
              <a:rPr lang="en-US" dirty="0"/>
              <a:t>Usually subparallel or parallel to underlying mylonitic or gneissic fabric </a:t>
            </a:r>
          </a:p>
          <a:p>
            <a:r>
              <a:rPr lang="en-US" dirty="0"/>
              <a:t>Marks a discontinuity of extreme ductility contrast (brittle above, ductile below)</a:t>
            </a:r>
          </a:p>
          <a:p>
            <a:r>
              <a:rPr lang="en-US" dirty="0"/>
              <a:t>Plutons never cross the decollement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43A1CD-81E1-40DE-9456-45196FD6F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279083" y="-1447022"/>
            <a:ext cx="4465894" cy="735994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D9BB0D-A4B0-491D-BFE4-355C20B173E7}"/>
              </a:ext>
            </a:extLst>
          </p:cNvPr>
          <p:cNvCxnSpPr>
            <a:cxnSpLocks/>
          </p:cNvCxnSpPr>
          <p:nvPr/>
        </p:nvCxnSpPr>
        <p:spPr>
          <a:xfrm>
            <a:off x="2364299" y="1890090"/>
            <a:ext cx="79206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DA239D0B-9E1A-40B9-B5C0-FDC9E9FBD831}"/>
              </a:ext>
            </a:extLst>
          </p:cNvPr>
          <p:cNvSpPr txBox="1">
            <a:spLocks/>
          </p:cNvSpPr>
          <p:nvPr/>
        </p:nvSpPr>
        <p:spPr>
          <a:xfrm>
            <a:off x="7392111" y="4091743"/>
            <a:ext cx="1119919" cy="2567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(Coney, 1980)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548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18653A7-15D4-4DED-A4EB-D3B6A939C2B1}"/>
              </a:ext>
            </a:extLst>
          </p:cNvPr>
          <p:cNvSpPr txBox="1">
            <a:spLocks/>
          </p:cNvSpPr>
          <p:nvPr/>
        </p:nvSpPr>
        <p:spPr bwMode="black">
          <a:xfrm>
            <a:off x="108389" y="114548"/>
            <a:ext cx="4857894" cy="83564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FFC00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Tectonic Setting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EC0D3A-E68E-4885-81D7-40B040D7A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0193"/>
            <a:ext cx="6096000" cy="1988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Western Belt </a:t>
            </a:r>
          </a:p>
          <a:p>
            <a:r>
              <a:rPr lang="en-US" sz="1400" dirty="0"/>
              <a:t>Typically occurs as a metamorphic sheath below/within Cordilleran batholiths</a:t>
            </a:r>
          </a:p>
          <a:p>
            <a:r>
              <a:rPr lang="en-US" sz="1400" dirty="0"/>
              <a:t>This belt extends from the Canadian coastal plutonic complex, through the Idaho batholith &amp; Sierra Nevada southward into western Mexico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9A7C7F-ABFE-4734-87A6-5DE430E38738}"/>
              </a:ext>
            </a:extLst>
          </p:cNvPr>
          <p:cNvSpPr txBox="1">
            <a:spLocks/>
          </p:cNvSpPr>
          <p:nvPr/>
        </p:nvSpPr>
        <p:spPr>
          <a:xfrm>
            <a:off x="0" y="2173634"/>
            <a:ext cx="6135816" cy="2206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Eastern Belt </a:t>
            </a:r>
          </a:p>
          <a:p>
            <a:r>
              <a:rPr lang="en-US" sz="1400" dirty="0"/>
              <a:t>Typically occurs</a:t>
            </a:r>
          </a:p>
          <a:p>
            <a:r>
              <a:rPr lang="en-US" sz="1400" dirty="0"/>
              <a:t>Extends from the eastern cordilleran in Canada through British Columbia &amp; NW Washington where it merges with the Western Belt in the Idaho batholith but separates again to eastern Nevada and SE Arizona int the Sonora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137462-9EB1-4B40-9994-48A1FB5FB52C}"/>
              </a:ext>
            </a:extLst>
          </p:cNvPr>
          <p:cNvSpPr txBox="1">
            <a:spLocks/>
          </p:cNvSpPr>
          <p:nvPr/>
        </p:nvSpPr>
        <p:spPr>
          <a:xfrm>
            <a:off x="0" y="5095939"/>
            <a:ext cx="5791199" cy="2397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Arizona &amp; Sonora Complexes</a:t>
            </a:r>
          </a:p>
          <a:p>
            <a:r>
              <a:rPr lang="en-US" sz="1400" dirty="0"/>
              <a:t>Typically occur within the </a:t>
            </a:r>
            <a:r>
              <a:rPr lang="en-US" sz="1400" dirty="0" err="1"/>
              <a:t>Laramide</a:t>
            </a:r>
            <a:r>
              <a:rPr lang="en-US" sz="1400" dirty="0"/>
              <a:t> belt of deformation </a:t>
            </a:r>
          </a:p>
          <a:p>
            <a:r>
              <a:rPr lang="en-US" sz="1400" dirty="0"/>
              <a:t>Deformation here was deeper seated than the northern complexes (involving both cover &amp; basement rock) </a:t>
            </a:r>
          </a:p>
          <a:p>
            <a:r>
              <a:rPr lang="en-US" sz="1400" dirty="0"/>
              <a:t>Generally younger (Tertiary)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129114A-E82C-4409-A8BA-5993CEC7378D}"/>
              </a:ext>
            </a:extLst>
          </p:cNvPr>
          <p:cNvSpPr txBox="1">
            <a:spLocks/>
          </p:cNvSpPr>
          <p:nvPr/>
        </p:nvSpPr>
        <p:spPr>
          <a:xfrm>
            <a:off x="0" y="3615769"/>
            <a:ext cx="6135816" cy="2397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Northern Complexes (Nevada &amp; North)</a:t>
            </a:r>
          </a:p>
          <a:p>
            <a:r>
              <a:rPr lang="en-US" sz="1400" dirty="0"/>
              <a:t>Typically occur in the “hinterland” behind the folds &amp; thrusts of the foreland </a:t>
            </a:r>
          </a:p>
          <a:p>
            <a:r>
              <a:rPr lang="en-US" sz="1400" dirty="0"/>
              <a:t>Hinterland accompanied metamorphism during thrusting in the foreland </a:t>
            </a:r>
          </a:p>
          <a:p>
            <a:r>
              <a:rPr lang="en-US" sz="1400" dirty="0"/>
              <a:t>Generally older (Cretaceous)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3E5E59-6214-4D62-A08A-0A5F87D7D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374934" cy="685800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BADC34D-9A55-4D74-AFF1-BF23B719C18A}"/>
              </a:ext>
            </a:extLst>
          </p:cNvPr>
          <p:cNvSpPr txBox="1">
            <a:spLocks/>
          </p:cNvSpPr>
          <p:nvPr/>
        </p:nvSpPr>
        <p:spPr>
          <a:xfrm>
            <a:off x="9735724" y="114548"/>
            <a:ext cx="2528982" cy="143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Link between thrust belts &amp; core complexes</a:t>
            </a:r>
            <a:r>
              <a:rPr lang="en-US" sz="1600" b="1" i="1" dirty="0"/>
              <a:t>?</a:t>
            </a:r>
            <a:endParaRPr lang="en-US" b="1" i="1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D7CA8D7-2A45-491B-A82F-11DA0622B825}"/>
              </a:ext>
            </a:extLst>
          </p:cNvPr>
          <p:cNvSpPr txBox="1">
            <a:spLocks/>
          </p:cNvSpPr>
          <p:nvPr/>
        </p:nvSpPr>
        <p:spPr>
          <a:xfrm>
            <a:off x="6485357" y="5742308"/>
            <a:ext cx="1852751" cy="541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(Coney, 1980)</a:t>
            </a:r>
            <a:r>
              <a:rPr lang="en-US" sz="14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69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2798-A503-47EE-8DBF-4B0BDE10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03" y="134224"/>
            <a:ext cx="3947691" cy="79370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Interpretation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31DAD-5A74-43DB-B609-228CF7BB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303" y="1139047"/>
            <a:ext cx="4887258" cy="5897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dirty="0"/>
              <a:t>Mesozoic Aspect</a:t>
            </a:r>
          </a:p>
          <a:p>
            <a:r>
              <a:rPr lang="en-US" sz="1900" dirty="0"/>
              <a:t>Mesozoic uplift of </a:t>
            </a:r>
            <a:r>
              <a:rPr lang="en-US" sz="1900" dirty="0" err="1"/>
              <a:t>hinderland</a:t>
            </a:r>
            <a:r>
              <a:rPr lang="en-US" sz="1900" dirty="0"/>
              <a:t> produced from crustal thickening behind telescoping thrust belts to the east </a:t>
            </a: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624548-C0B7-4E3F-96E6-69E5241ECEA6}"/>
              </a:ext>
            </a:extLst>
          </p:cNvPr>
          <p:cNvSpPr txBox="1">
            <a:spLocks/>
          </p:cNvSpPr>
          <p:nvPr/>
        </p:nvSpPr>
        <p:spPr>
          <a:xfrm>
            <a:off x="171303" y="2514841"/>
            <a:ext cx="6363721" cy="5897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9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900" b="1" dirty="0"/>
              <a:t>Tertiary Aspect</a:t>
            </a:r>
          </a:p>
          <a:p>
            <a:endParaRPr lang="en-US" sz="1900" dirty="0"/>
          </a:p>
          <a:p>
            <a:r>
              <a:rPr lang="en-US" sz="1900" dirty="0"/>
              <a:t>Tertiary mylonitic fabrics overprint Mesozoic metamorphic &amp; deformational features in many complexes</a:t>
            </a:r>
          </a:p>
          <a:p>
            <a:r>
              <a:rPr lang="en-US" sz="1900" dirty="0"/>
              <a:t>These events have reset K-AR dates as young as 18m.y. </a:t>
            </a:r>
          </a:p>
          <a:p>
            <a:r>
              <a:rPr lang="en-US" sz="1900" dirty="0"/>
              <a:t>Many complexes are characterized by Tertiary granitic plutons superimposed by late mylonitic fabrics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B98CAB-D4B9-4486-8FBB-21B0985FA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480" y="0"/>
            <a:ext cx="4414447" cy="6858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4D95D5A-E0FB-4B39-A6E3-50136B4ED94F}"/>
              </a:ext>
            </a:extLst>
          </p:cNvPr>
          <p:cNvSpPr txBox="1">
            <a:spLocks/>
          </p:cNvSpPr>
          <p:nvPr/>
        </p:nvSpPr>
        <p:spPr>
          <a:xfrm>
            <a:off x="4685072" y="386694"/>
            <a:ext cx="1852751" cy="541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(Coney, 1980)</a:t>
            </a:r>
            <a:r>
              <a:rPr lang="en-US" sz="14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5963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4FE48D-6204-4D01-87C6-A434E7719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57625" cy="6305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E3C972-BAF5-4EB6-A210-3C156BD7F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5" y="141127"/>
            <a:ext cx="3944705" cy="6305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4D46F0-289C-4341-9FB0-3E5423BC8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329" y="282255"/>
            <a:ext cx="4332921" cy="602329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EC9DA49-CD18-440D-B9B7-C5056A9CE4D8}"/>
              </a:ext>
            </a:extLst>
          </p:cNvPr>
          <p:cNvSpPr txBox="1">
            <a:spLocks/>
          </p:cNvSpPr>
          <p:nvPr/>
        </p:nvSpPr>
        <p:spPr>
          <a:xfrm>
            <a:off x="8479059" y="6517984"/>
            <a:ext cx="3656191" cy="3607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</a:rPr>
              <a:t>Present crustal </a:t>
            </a:r>
            <a:r>
              <a:rPr lang="en-US" sz="2000" b="1" dirty="0" err="1">
                <a:solidFill>
                  <a:schemeClr val="tx1"/>
                </a:solidFill>
              </a:rPr>
              <a:t>isopachs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C1E8D01-2620-4540-8DA7-24F65C8B64DD}"/>
              </a:ext>
            </a:extLst>
          </p:cNvPr>
          <p:cNvSpPr txBox="1">
            <a:spLocks/>
          </p:cNvSpPr>
          <p:nvPr/>
        </p:nvSpPr>
        <p:spPr>
          <a:xfrm>
            <a:off x="-1" y="6505138"/>
            <a:ext cx="3857625" cy="5665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</a:rPr>
              <a:t>Post </a:t>
            </a:r>
            <a:r>
              <a:rPr lang="en-US" sz="2400" b="1" dirty="0" err="1">
                <a:solidFill>
                  <a:schemeClr val="tx1"/>
                </a:solidFill>
              </a:rPr>
              <a:t>Laramide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paleoisopachs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185B8A6-B959-4812-B9E7-FB03E9AD5E03}"/>
              </a:ext>
            </a:extLst>
          </p:cNvPr>
          <p:cNvSpPr txBox="1">
            <a:spLocks/>
          </p:cNvSpPr>
          <p:nvPr/>
        </p:nvSpPr>
        <p:spPr>
          <a:xfrm>
            <a:off x="3857625" y="6491331"/>
            <a:ext cx="4447476" cy="360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</a:rPr>
              <a:t>Post-mid Tertiary </a:t>
            </a:r>
            <a:r>
              <a:rPr lang="en-US" sz="2000" b="1" dirty="0" err="1">
                <a:solidFill>
                  <a:schemeClr val="tx1"/>
                </a:solidFill>
              </a:rPr>
              <a:t>paleoisopachs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9584CB-8543-4DCA-A831-F2A8DB4F90E6}"/>
              </a:ext>
            </a:extLst>
          </p:cNvPr>
          <p:cNvSpPr txBox="1">
            <a:spLocks/>
          </p:cNvSpPr>
          <p:nvPr/>
        </p:nvSpPr>
        <p:spPr>
          <a:xfrm>
            <a:off x="5553139" y="189145"/>
            <a:ext cx="1669781" cy="444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(Coney, 1984)</a:t>
            </a:r>
            <a:r>
              <a:rPr lang="en-US" sz="18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596116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4660</TotalTime>
  <Words>823</Words>
  <Application>Microsoft Office PowerPoint</Application>
  <PresentationFormat>Widescreen</PresentationFormat>
  <Paragraphs>118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Schoolbook</vt:lpstr>
      <vt:lpstr>Gill Sans MT</vt:lpstr>
      <vt:lpstr>Parcel</vt:lpstr>
      <vt:lpstr>Cordilleran metamorphic core complexes: an overview </vt:lpstr>
      <vt:lpstr>Purpose</vt:lpstr>
      <vt:lpstr>Background  </vt:lpstr>
      <vt:lpstr>PowerPoint Presentation</vt:lpstr>
      <vt:lpstr>PowerPoint Presentation</vt:lpstr>
      <vt:lpstr>Decollement</vt:lpstr>
      <vt:lpstr>PowerPoint Presentation</vt:lpstr>
      <vt:lpstr>Interpretation </vt:lpstr>
      <vt:lpstr>PowerPoint Presentation</vt:lpstr>
      <vt:lpstr>Interpretation </vt:lpstr>
      <vt:lpstr>Findings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and barometric constraints on the intrusive and unroofing history of the black mountains: Implications for timing, initial dip, and kinematics of detachment faulting in the death valley region, California</dc:title>
  <dc:creator>Neal Mankins</dc:creator>
  <cp:lastModifiedBy>Neal Mankins</cp:lastModifiedBy>
  <cp:revision>230</cp:revision>
  <dcterms:created xsi:type="dcterms:W3CDTF">2020-02-09T00:28:02Z</dcterms:created>
  <dcterms:modified xsi:type="dcterms:W3CDTF">2020-03-30T17:17:06Z</dcterms:modified>
</cp:coreProperties>
</file>